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handoutMasterIdLst>
    <p:handoutMasterId r:id="rId26"/>
  </p:handoutMasterIdLst>
  <p:sldIdLst>
    <p:sldId id="281" r:id="rId5"/>
    <p:sldId id="284" r:id="rId6"/>
    <p:sldId id="279" r:id="rId7"/>
    <p:sldId id="280" r:id="rId8"/>
    <p:sldId id="273" r:id="rId9"/>
    <p:sldId id="261" r:id="rId10"/>
    <p:sldId id="302" r:id="rId11"/>
    <p:sldId id="303" r:id="rId12"/>
    <p:sldId id="265" r:id="rId13"/>
    <p:sldId id="294" r:id="rId14"/>
    <p:sldId id="295" r:id="rId15"/>
    <p:sldId id="296" r:id="rId16"/>
    <p:sldId id="297" r:id="rId17"/>
    <p:sldId id="298" r:id="rId18"/>
    <p:sldId id="299" r:id="rId19"/>
    <p:sldId id="300" r:id="rId20"/>
    <p:sldId id="301" r:id="rId21"/>
    <p:sldId id="304" r:id="rId22"/>
    <p:sldId id="305"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4830" autoAdjust="0"/>
  </p:normalViewPr>
  <p:slideViewPr>
    <p:cSldViewPr snapToGrid="0">
      <p:cViewPr varScale="1">
        <p:scale>
          <a:sx n="87" d="100"/>
          <a:sy n="87" d="100"/>
        </p:scale>
        <p:origin x="96" y="510"/>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9/10/2024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9/10/2024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9/10/2024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sz="4400" b="1" dirty="0">
                <a:effectLst/>
                <a:latin typeface="Aptos Black" panose="020F0502020204030204" pitchFamily="34" charset="0"/>
                <a:ea typeface="Aptos" panose="020B0004020202020204" pitchFamily="34" charset="0"/>
                <a:cs typeface="Times New Roman" panose="02020603050405020304" pitchFamily="18" charset="0"/>
              </a:rPr>
              <a:t>Telecom Churn Prediction</a:t>
            </a:r>
            <a:endParaRPr lang="en-US" sz="4400" dirty="0">
              <a:latin typeface="Aptos Black" panose="020F0502020204030204" pitchFamily="34" charset="0"/>
            </a:endParaRPr>
          </a:p>
        </p:txBody>
      </p:sp>
      <p:sp>
        <p:nvSpPr>
          <p:cNvPr id="2" name="TextBox 1">
            <a:extLst>
              <a:ext uri="{FF2B5EF4-FFF2-40B4-BE49-F238E27FC236}">
                <a16:creationId xmlns:a16="http://schemas.microsoft.com/office/drawing/2014/main" id="{CDE4EBA9-0903-F0B9-F7B4-5C21B377B276}"/>
              </a:ext>
            </a:extLst>
          </p:cNvPr>
          <p:cNvSpPr txBox="1"/>
          <p:nvPr/>
        </p:nvSpPr>
        <p:spPr>
          <a:xfrm>
            <a:off x="1376127" y="4997513"/>
            <a:ext cx="4055189" cy="646331"/>
          </a:xfrm>
          <a:prstGeom prst="rect">
            <a:avLst/>
          </a:prstGeom>
          <a:noFill/>
        </p:spPr>
        <p:txBody>
          <a:bodyPr wrap="square" rtlCol="0">
            <a:spAutoFit/>
          </a:bodyPr>
          <a:lstStyle/>
          <a:p>
            <a:r>
              <a:rPr lang="en-US" dirty="0">
                <a:solidFill>
                  <a:schemeClr val="bg1"/>
                </a:solidFill>
              </a:rPr>
              <a:t>Presented by: Cody Lerch, Ayana Miranda Montre Davis, and Kevin Curry</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6DDD3-2B6F-78AF-CAAB-C7F832EF1AA7}"/>
              </a:ext>
            </a:extLst>
          </p:cNvPr>
          <p:cNvSpPr>
            <a:spLocks noGrp="1"/>
          </p:cNvSpPr>
          <p:nvPr>
            <p:ph type="title"/>
          </p:nvPr>
        </p:nvSpPr>
        <p:spPr/>
        <p:txBody>
          <a:bodyPr/>
          <a:lstStyle/>
          <a:p>
            <a:r>
              <a:rPr lang="en-US" dirty="0"/>
              <a:t>Results / Conclusions of the analysis</a:t>
            </a:r>
          </a:p>
        </p:txBody>
      </p:sp>
      <p:sp>
        <p:nvSpPr>
          <p:cNvPr id="6" name="Table Placeholder 5">
            <a:extLst>
              <a:ext uri="{FF2B5EF4-FFF2-40B4-BE49-F238E27FC236}">
                <a16:creationId xmlns:a16="http://schemas.microsoft.com/office/drawing/2014/main" id="{4639F4B8-C016-BC8A-4B88-66A186E51EEA}"/>
              </a:ext>
            </a:extLst>
          </p:cNvPr>
          <p:cNvSpPr>
            <a:spLocks noGrp="1"/>
          </p:cNvSpPr>
          <p:nvPr>
            <p:ph type="tbl" sz="quarter" idx="13"/>
          </p:nvPr>
        </p:nvSpPr>
        <p:spPr>
          <a:xfrm>
            <a:off x="613186" y="2107800"/>
            <a:ext cx="7228487" cy="3920196"/>
          </a:xfrm>
        </p:spPr>
        <p:txBody>
          <a:bodyPr>
            <a:normAutofit fontScale="55000" lnSpcReduction="20000"/>
          </a:bodyPr>
          <a:lstStyle/>
          <a:p>
            <a:pPr marL="0" indent="0">
              <a:buNone/>
            </a:pPr>
            <a:r>
              <a:rPr lang="en-US" b="0" i="0" dirty="0">
                <a:solidFill>
                  <a:srgbClr val="1D1C1D"/>
                </a:solidFill>
                <a:effectLst/>
                <a:latin typeface="Slack-Lato"/>
              </a:rPr>
              <a:t>1</a:t>
            </a:r>
            <a:r>
              <a:rPr lang="en-US" sz="3300" b="0" i="0" dirty="0">
                <a:solidFill>
                  <a:srgbClr val="1D1C1D"/>
                </a:solidFill>
                <a:effectLst/>
                <a:latin typeface="Slack-Lato"/>
              </a:rPr>
              <a:t>. </a:t>
            </a:r>
            <a:r>
              <a:rPr lang="en-US" sz="3300" b="1" i="0" dirty="0">
                <a:solidFill>
                  <a:srgbClr val="1D1C1D"/>
                </a:solidFill>
                <a:effectLst/>
                <a:latin typeface="Slack-Lato"/>
              </a:rPr>
              <a:t>Customer Service and Churn Correlation</a:t>
            </a:r>
            <a:r>
              <a:rPr lang="en-US" sz="3300" b="0" i="0" dirty="0">
                <a:solidFill>
                  <a:srgbClr val="1D1C1D"/>
                </a:solidFill>
                <a:effectLst/>
                <a:latin typeface="Slack-Lato"/>
              </a:rPr>
              <a:t>:</a:t>
            </a:r>
          </a:p>
          <a:p>
            <a:pPr marL="0" indent="0">
              <a:buNone/>
            </a:pPr>
            <a:br>
              <a:rPr lang="en-US" sz="3300" dirty="0"/>
            </a:br>
            <a:r>
              <a:rPr lang="en-US" sz="3300" b="0" i="0" dirty="0">
                <a:solidFill>
                  <a:srgbClr val="1D1C1D"/>
                </a:solidFill>
                <a:effectLst/>
                <a:latin typeface="Slack-Lato"/>
              </a:rPr>
              <a:t>• The analysis showed a strong correlation between the </a:t>
            </a:r>
            <a:r>
              <a:rPr lang="en-US" sz="3300" b="1" i="0" dirty="0">
                <a:solidFill>
                  <a:srgbClr val="1D1C1D"/>
                </a:solidFill>
                <a:effectLst/>
                <a:latin typeface="Slack-Lato"/>
              </a:rPr>
              <a:t>number of customer service calls</a:t>
            </a:r>
            <a:r>
              <a:rPr lang="en-US" sz="3300" b="0" i="0" dirty="0">
                <a:solidFill>
                  <a:srgbClr val="1D1C1D"/>
                </a:solidFill>
                <a:effectLst/>
                <a:latin typeface="Slack-Lato"/>
              </a:rPr>
              <a:t> and </a:t>
            </a:r>
            <a:r>
              <a:rPr lang="en-US" sz="3300" b="1" i="0" dirty="0">
                <a:solidFill>
                  <a:srgbClr val="1D1C1D"/>
                </a:solidFill>
                <a:effectLst/>
                <a:latin typeface="Slack-Lato"/>
              </a:rPr>
              <a:t>churn rate</a:t>
            </a:r>
            <a:r>
              <a:rPr lang="en-US" sz="3300" b="0" i="0" dirty="0">
                <a:solidFill>
                  <a:srgbClr val="1D1C1D"/>
                </a:solidFill>
                <a:effectLst/>
                <a:latin typeface="Slack-Lato"/>
              </a:rPr>
              <a:t>. Specifically, customers who made more than three calls to customer service were significantly more likely to leave the service. This indicates that negative experiences with support teams may be a primary driver of churn.</a:t>
            </a:r>
            <a:endParaRPr lang="en-US" sz="2800" dirty="0"/>
          </a:p>
          <a:p>
            <a:pPr marL="0" indent="0">
              <a:buNone/>
            </a:pPr>
            <a:endParaRPr lang="en-US" sz="2800" dirty="0"/>
          </a:p>
          <a:p>
            <a:pPr marL="0" indent="0">
              <a:buNone/>
            </a:pPr>
            <a:endParaRPr lang="en-US" sz="2800" dirty="0"/>
          </a:p>
          <a:p>
            <a:pPr marL="0" indent="0">
              <a:buNone/>
            </a:pPr>
            <a:r>
              <a:rPr lang="en-US" sz="3300" b="0" i="0" dirty="0">
                <a:solidFill>
                  <a:srgbClr val="1D1C1D"/>
                </a:solidFill>
                <a:effectLst/>
                <a:latin typeface="Slack-Lato"/>
              </a:rPr>
              <a:t>• </a:t>
            </a:r>
            <a:r>
              <a:rPr lang="en-US" sz="3300" b="1" i="0" dirty="0">
                <a:solidFill>
                  <a:srgbClr val="1D1C1D"/>
                </a:solidFill>
                <a:effectLst/>
                <a:latin typeface="Slack-Lato"/>
              </a:rPr>
              <a:t>Conclusion</a:t>
            </a:r>
            <a:r>
              <a:rPr lang="en-US" sz="3300" b="0" i="0" dirty="0">
                <a:solidFill>
                  <a:srgbClr val="1D1C1D"/>
                </a:solidFill>
                <a:effectLst/>
                <a:latin typeface="Slack-Lato"/>
              </a:rPr>
              <a:t>: The company should focus on improving customer service experiences, particularly by reducing the number of repeat service calls. This could involve training, implementing automated support, or analyzing common issues in customer calls.</a:t>
            </a:r>
            <a:br>
              <a:rPr lang="en-US" sz="3300" dirty="0"/>
            </a:br>
            <a:endParaRPr lang="en-US" sz="3300" dirty="0"/>
          </a:p>
          <a:p>
            <a:endParaRPr lang="en-US" dirty="0"/>
          </a:p>
        </p:txBody>
      </p:sp>
      <p:pic>
        <p:nvPicPr>
          <p:cNvPr id="8" name="Picture 7">
            <a:extLst>
              <a:ext uri="{FF2B5EF4-FFF2-40B4-BE49-F238E27FC236}">
                <a16:creationId xmlns:a16="http://schemas.microsoft.com/office/drawing/2014/main" id="{0320B248-1FCA-DB2E-7F40-40FCEE6CCD49}"/>
              </a:ext>
            </a:extLst>
          </p:cNvPr>
          <p:cNvPicPr>
            <a:picLocks noChangeAspect="1"/>
          </p:cNvPicPr>
          <p:nvPr/>
        </p:nvPicPr>
        <p:blipFill>
          <a:blip r:embed="rId2"/>
          <a:stretch>
            <a:fillRect/>
          </a:stretch>
        </p:blipFill>
        <p:spPr>
          <a:xfrm>
            <a:off x="7841673" y="1752890"/>
            <a:ext cx="4059787" cy="3920195"/>
          </a:xfrm>
          <a:prstGeom prst="rect">
            <a:avLst/>
          </a:prstGeom>
        </p:spPr>
      </p:pic>
    </p:spTree>
    <p:extLst>
      <p:ext uri="{BB962C8B-B14F-4D97-AF65-F5344CB8AC3E}">
        <p14:creationId xmlns:p14="http://schemas.microsoft.com/office/powerpoint/2010/main" val="3122989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8BD82-A166-B8DE-6627-675B59E80773}"/>
              </a:ext>
            </a:extLst>
          </p:cNvPr>
          <p:cNvSpPr>
            <a:spLocks noGrp="1"/>
          </p:cNvSpPr>
          <p:nvPr>
            <p:ph type="title"/>
          </p:nvPr>
        </p:nvSpPr>
        <p:spPr/>
        <p:txBody>
          <a:bodyPr/>
          <a:lstStyle/>
          <a:p>
            <a:endParaRPr lang="en-US" dirty="0"/>
          </a:p>
        </p:txBody>
      </p:sp>
      <p:pic>
        <p:nvPicPr>
          <p:cNvPr id="4" name="Table Placeholder 3">
            <a:extLst>
              <a:ext uri="{FF2B5EF4-FFF2-40B4-BE49-F238E27FC236}">
                <a16:creationId xmlns:a16="http://schemas.microsoft.com/office/drawing/2014/main" id="{66824D53-966E-7725-D558-E947D4A33ABA}"/>
              </a:ext>
            </a:extLst>
          </p:cNvPr>
          <p:cNvPicPr>
            <a:picLocks noGrp="1" noChangeAspect="1"/>
          </p:cNvPicPr>
          <p:nvPr>
            <p:ph type="tbl" sz="quarter" idx="13"/>
          </p:nvPr>
        </p:nvPicPr>
        <p:blipFill>
          <a:blip r:embed="rId2"/>
          <a:stretch>
            <a:fillRect/>
          </a:stretch>
        </p:blipFill>
        <p:spPr>
          <a:xfrm>
            <a:off x="838200" y="783789"/>
            <a:ext cx="10515600" cy="5064850"/>
          </a:xfrm>
          <a:prstGeom prst="rect">
            <a:avLst/>
          </a:prstGeom>
        </p:spPr>
      </p:pic>
    </p:spTree>
    <p:extLst>
      <p:ext uri="{BB962C8B-B14F-4D97-AF65-F5344CB8AC3E}">
        <p14:creationId xmlns:p14="http://schemas.microsoft.com/office/powerpoint/2010/main" val="3803257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220A-8267-7607-D316-B59CCBCB2084}"/>
              </a:ext>
            </a:extLst>
          </p:cNvPr>
          <p:cNvSpPr>
            <a:spLocks noGrp="1"/>
          </p:cNvSpPr>
          <p:nvPr>
            <p:ph type="title"/>
          </p:nvPr>
        </p:nvSpPr>
        <p:spPr/>
        <p:txBody>
          <a:bodyPr/>
          <a:lstStyle/>
          <a:p>
            <a:r>
              <a:rPr lang="en-US" dirty="0"/>
              <a:t>Results / Conclusions of the analysis</a:t>
            </a:r>
          </a:p>
        </p:txBody>
      </p:sp>
      <p:sp>
        <p:nvSpPr>
          <p:cNvPr id="6" name="Table Placeholder 5">
            <a:extLst>
              <a:ext uri="{FF2B5EF4-FFF2-40B4-BE49-F238E27FC236}">
                <a16:creationId xmlns:a16="http://schemas.microsoft.com/office/drawing/2014/main" id="{C8A2D146-0B05-8A6E-7300-208D7B5E217A}"/>
              </a:ext>
            </a:extLst>
          </p:cNvPr>
          <p:cNvSpPr>
            <a:spLocks noGrp="1"/>
          </p:cNvSpPr>
          <p:nvPr>
            <p:ph type="tbl" sz="quarter" idx="13"/>
          </p:nvPr>
        </p:nvSpPr>
        <p:spPr>
          <a:xfrm>
            <a:off x="613186" y="2107800"/>
            <a:ext cx="7034523" cy="3920196"/>
          </a:xfrm>
        </p:spPr>
        <p:txBody>
          <a:bodyPr>
            <a:normAutofit fontScale="77500" lnSpcReduction="20000"/>
          </a:bodyPr>
          <a:lstStyle/>
          <a:p>
            <a:pPr marL="0" indent="0">
              <a:buNone/>
            </a:pPr>
            <a:r>
              <a:rPr lang="en-US" b="0" i="0" dirty="0">
                <a:solidFill>
                  <a:srgbClr val="1D1C1D"/>
                </a:solidFill>
                <a:effectLst/>
                <a:latin typeface="Slack-Lato"/>
              </a:rPr>
              <a:t>2. </a:t>
            </a:r>
            <a:r>
              <a:rPr lang="en-US" b="1" i="0" dirty="0">
                <a:solidFill>
                  <a:srgbClr val="1D1C1D"/>
                </a:solidFill>
                <a:effectLst/>
                <a:latin typeface="Slack-Lato"/>
              </a:rPr>
              <a:t>Younger Customers at Risk</a:t>
            </a:r>
            <a:r>
              <a:rPr lang="en-US" b="0" i="0" dirty="0">
                <a:solidFill>
                  <a:srgbClr val="1D1C1D"/>
                </a:solidFill>
                <a:effectLst/>
                <a:latin typeface="Slack-Lato"/>
              </a:rPr>
              <a:t>:</a:t>
            </a:r>
          </a:p>
          <a:p>
            <a:pPr marL="0" indent="0">
              <a:buNone/>
            </a:pPr>
            <a:br>
              <a:rPr lang="en-US" dirty="0"/>
            </a:br>
            <a:r>
              <a:rPr lang="en-US" b="0" i="0" dirty="0">
                <a:solidFill>
                  <a:srgbClr val="1D1C1D"/>
                </a:solidFill>
                <a:effectLst/>
                <a:latin typeface="Slack-Lato"/>
              </a:rPr>
              <a:t>• Our exploratory analysis revealed that </a:t>
            </a:r>
            <a:r>
              <a:rPr lang="en-US" b="1" i="0" dirty="0">
                <a:solidFill>
                  <a:srgbClr val="1D1C1D"/>
                </a:solidFill>
                <a:effectLst/>
                <a:latin typeface="Slack-Lato"/>
              </a:rPr>
              <a:t>younger customers</a:t>
            </a:r>
            <a:r>
              <a:rPr lang="en-US" b="0" i="0" dirty="0">
                <a:solidFill>
                  <a:srgbClr val="1D1C1D"/>
                </a:solidFill>
                <a:effectLst/>
                <a:latin typeface="Slack-Lato"/>
              </a:rPr>
              <a:t> (typically aged 25-40) tended to have a higher churn rate compared to older age groups. A significant driver for this churn was their usage of day minutes, suggesting that high usage might lead to dissatisfaction if the services offered are not meeting expectations (e.g., data quality or coverage).</a:t>
            </a:r>
            <a:br>
              <a:rPr lang="en-US" dirty="0"/>
            </a:br>
            <a:endParaRPr lang="en-US" dirty="0"/>
          </a:p>
          <a:p>
            <a:pPr marL="0" indent="0">
              <a:buNone/>
            </a:pPr>
            <a:r>
              <a:rPr lang="en-US" b="0" i="0" dirty="0">
                <a:solidFill>
                  <a:srgbClr val="1D1C1D"/>
                </a:solidFill>
                <a:effectLst/>
                <a:latin typeface="Slack-Lato"/>
              </a:rPr>
              <a:t>• </a:t>
            </a:r>
            <a:r>
              <a:rPr lang="en-US" b="1" i="0" dirty="0">
                <a:solidFill>
                  <a:srgbClr val="1D1C1D"/>
                </a:solidFill>
                <a:effectLst/>
                <a:latin typeface="Slack-Lato"/>
              </a:rPr>
              <a:t>Conclusion</a:t>
            </a:r>
            <a:r>
              <a:rPr lang="en-US" b="0" i="0" dirty="0">
                <a:solidFill>
                  <a:srgbClr val="1D1C1D"/>
                </a:solidFill>
                <a:effectLst/>
                <a:latin typeface="Slack-Lato"/>
              </a:rPr>
              <a:t>: The company should tailor its marketing and retention efforts toward younger users, perhaps offering them more personalized data plans or loyalty rewards.</a:t>
            </a:r>
            <a:br>
              <a:rPr lang="en-US" dirty="0"/>
            </a:br>
            <a:endParaRPr lang="en-US" dirty="0"/>
          </a:p>
          <a:p>
            <a:endParaRPr lang="en-US" dirty="0"/>
          </a:p>
        </p:txBody>
      </p:sp>
      <p:pic>
        <p:nvPicPr>
          <p:cNvPr id="7" name="Picture 6">
            <a:extLst>
              <a:ext uri="{FF2B5EF4-FFF2-40B4-BE49-F238E27FC236}">
                <a16:creationId xmlns:a16="http://schemas.microsoft.com/office/drawing/2014/main" id="{6F2DA0E2-A641-418A-BEC0-BC798470092B}"/>
              </a:ext>
            </a:extLst>
          </p:cNvPr>
          <p:cNvPicPr>
            <a:picLocks noChangeAspect="1"/>
          </p:cNvPicPr>
          <p:nvPr/>
        </p:nvPicPr>
        <p:blipFill>
          <a:blip r:embed="rId2"/>
          <a:stretch>
            <a:fillRect/>
          </a:stretch>
        </p:blipFill>
        <p:spPr>
          <a:xfrm>
            <a:off x="7647709" y="1898073"/>
            <a:ext cx="4407390" cy="4237337"/>
          </a:xfrm>
          <a:prstGeom prst="rect">
            <a:avLst/>
          </a:prstGeom>
        </p:spPr>
      </p:pic>
    </p:spTree>
    <p:extLst>
      <p:ext uri="{BB962C8B-B14F-4D97-AF65-F5344CB8AC3E}">
        <p14:creationId xmlns:p14="http://schemas.microsoft.com/office/powerpoint/2010/main" val="2532963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DC1B04-4D32-E90D-220E-1B8C9A7E9D4B}"/>
              </a:ext>
            </a:extLst>
          </p:cNvPr>
          <p:cNvPicPr>
            <a:picLocks noChangeAspect="1"/>
          </p:cNvPicPr>
          <p:nvPr/>
        </p:nvPicPr>
        <p:blipFill>
          <a:blip r:embed="rId2"/>
          <a:stretch>
            <a:fillRect/>
          </a:stretch>
        </p:blipFill>
        <p:spPr>
          <a:xfrm>
            <a:off x="2286000" y="230865"/>
            <a:ext cx="8326581" cy="5989826"/>
          </a:xfrm>
          <a:prstGeom prst="rect">
            <a:avLst/>
          </a:prstGeom>
        </p:spPr>
      </p:pic>
    </p:spTree>
    <p:extLst>
      <p:ext uri="{BB962C8B-B14F-4D97-AF65-F5344CB8AC3E}">
        <p14:creationId xmlns:p14="http://schemas.microsoft.com/office/powerpoint/2010/main" val="1011976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A189-DA82-50C1-274B-D89C0FDD6655}"/>
              </a:ext>
            </a:extLst>
          </p:cNvPr>
          <p:cNvSpPr>
            <a:spLocks noGrp="1"/>
          </p:cNvSpPr>
          <p:nvPr>
            <p:ph type="title"/>
          </p:nvPr>
        </p:nvSpPr>
        <p:spPr/>
        <p:txBody>
          <a:bodyPr/>
          <a:lstStyle/>
          <a:p>
            <a:r>
              <a:rPr lang="en-US" dirty="0"/>
              <a:t>Results / Conclusions of the analysis</a:t>
            </a:r>
          </a:p>
        </p:txBody>
      </p:sp>
      <p:sp>
        <p:nvSpPr>
          <p:cNvPr id="3" name="Table Placeholder 2">
            <a:extLst>
              <a:ext uri="{FF2B5EF4-FFF2-40B4-BE49-F238E27FC236}">
                <a16:creationId xmlns:a16="http://schemas.microsoft.com/office/drawing/2014/main" id="{72D744BC-71B7-FA87-59DC-D78C0502C95A}"/>
              </a:ext>
            </a:extLst>
          </p:cNvPr>
          <p:cNvSpPr>
            <a:spLocks noGrp="1"/>
          </p:cNvSpPr>
          <p:nvPr>
            <p:ph type="tbl" sz="quarter" idx="13"/>
          </p:nvPr>
        </p:nvSpPr>
        <p:spPr>
          <a:xfrm>
            <a:off x="613186" y="2107799"/>
            <a:ext cx="6078559" cy="4385075"/>
          </a:xfrm>
        </p:spPr>
        <p:txBody>
          <a:bodyPr>
            <a:normAutofit fontScale="77500" lnSpcReduction="20000"/>
          </a:bodyPr>
          <a:lstStyle/>
          <a:p>
            <a:pPr marL="0" indent="0">
              <a:buNone/>
            </a:pPr>
            <a:r>
              <a:rPr lang="en-US" b="0" i="0" dirty="0">
                <a:solidFill>
                  <a:srgbClr val="1D1C1D"/>
                </a:solidFill>
                <a:effectLst/>
                <a:latin typeface="Slack-Lato"/>
              </a:rPr>
              <a:t>3</a:t>
            </a:r>
            <a:r>
              <a:rPr lang="en-US" sz="2800" b="0" i="0" dirty="0">
                <a:solidFill>
                  <a:srgbClr val="1D1C1D"/>
                </a:solidFill>
                <a:effectLst/>
                <a:latin typeface="Slack-Lato"/>
              </a:rPr>
              <a:t>. </a:t>
            </a:r>
            <a:r>
              <a:rPr lang="en-US" sz="2800" b="1" i="0" dirty="0">
                <a:solidFill>
                  <a:srgbClr val="1D1C1D"/>
                </a:solidFill>
                <a:effectLst/>
                <a:latin typeface="Slack-Lato"/>
              </a:rPr>
              <a:t>Effectiveness of Voice Mail Plans</a:t>
            </a:r>
            <a:r>
              <a:rPr lang="en-US" sz="2800" b="0" i="0" dirty="0">
                <a:solidFill>
                  <a:srgbClr val="1D1C1D"/>
                </a:solidFill>
                <a:effectLst/>
                <a:latin typeface="Slack-Lato"/>
              </a:rPr>
              <a:t>:</a:t>
            </a:r>
          </a:p>
          <a:p>
            <a:pPr marL="0" indent="0">
              <a:buNone/>
            </a:pPr>
            <a:br>
              <a:rPr lang="en-US" sz="2800" dirty="0"/>
            </a:br>
            <a:r>
              <a:rPr lang="en-US" sz="2800" b="0" i="0" dirty="0">
                <a:solidFill>
                  <a:srgbClr val="1D1C1D"/>
                </a:solidFill>
                <a:effectLst/>
                <a:latin typeface="Slack-Lato"/>
              </a:rPr>
              <a:t>• Another interesting finding was the </a:t>
            </a:r>
            <a:r>
              <a:rPr lang="en-US" sz="2800" b="1" i="0" dirty="0">
                <a:solidFill>
                  <a:srgbClr val="1D1C1D"/>
                </a:solidFill>
                <a:effectLst/>
                <a:latin typeface="Slack-Lato"/>
              </a:rPr>
              <a:t>decreasing relevance of voice mail plans</a:t>
            </a:r>
            <a:r>
              <a:rPr lang="en-US" sz="2800" b="0" i="0" dirty="0">
                <a:solidFill>
                  <a:srgbClr val="1D1C1D"/>
                </a:solidFill>
                <a:effectLst/>
                <a:latin typeface="Slack-Lato"/>
              </a:rPr>
              <a:t>. Customers who had voice mail plans didn’t show a statistically significant difference in churn rates compared to those who didn’t. This suggests that the company may want to rethink its voice mail offerings and invest more in other services that customers value, such as data or customer service improvements.</a:t>
            </a:r>
          </a:p>
          <a:p>
            <a:pPr marL="0" indent="0">
              <a:buNone/>
            </a:pPr>
            <a:br>
              <a:rPr lang="en-US" sz="2800" dirty="0"/>
            </a:br>
            <a:r>
              <a:rPr lang="en-US" sz="2800" b="0" i="0" dirty="0">
                <a:solidFill>
                  <a:srgbClr val="1D1C1D"/>
                </a:solidFill>
                <a:effectLst/>
                <a:latin typeface="Slack-Lato"/>
              </a:rPr>
              <a:t>• </a:t>
            </a:r>
            <a:r>
              <a:rPr lang="en-US" sz="2800" b="1" i="0" dirty="0">
                <a:solidFill>
                  <a:srgbClr val="1D1C1D"/>
                </a:solidFill>
                <a:effectLst/>
                <a:latin typeface="Slack-Lato"/>
              </a:rPr>
              <a:t>Conclusion</a:t>
            </a:r>
            <a:r>
              <a:rPr lang="en-US" sz="2800" b="0" i="0" dirty="0">
                <a:solidFill>
                  <a:srgbClr val="1D1C1D"/>
                </a:solidFill>
                <a:effectLst/>
                <a:latin typeface="Slack-Lato"/>
              </a:rPr>
              <a:t>: Reducing or eliminating voice mail plan offerings and reallocating resources to improve more relevant services (e.g., data plans) could positively impact customer satisfaction and retention.</a:t>
            </a:r>
            <a:endParaRPr lang="en-US" sz="2800" dirty="0"/>
          </a:p>
          <a:p>
            <a:endParaRPr lang="en-US" dirty="0"/>
          </a:p>
        </p:txBody>
      </p:sp>
      <p:pic>
        <p:nvPicPr>
          <p:cNvPr id="6" name="Picture 5">
            <a:extLst>
              <a:ext uri="{FF2B5EF4-FFF2-40B4-BE49-F238E27FC236}">
                <a16:creationId xmlns:a16="http://schemas.microsoft.com/office/drawing/2014/main" id="{7F1D87C1-E4C7-F1BB-0497-99E8B06915BC}"/>
              </a:ext>
            </a:extLst>
          </p:cNvPr>
          <p:cNvPicPr>
            <a:picLocks noChangeAspect="1"/>
          </p:cNvPicPr>
          <p:nvPr/>
        </p:nvPicPr>
        <p:blipFill>
          <a:blip r:embed="rId2"/>
          <a:stretch>
            <a:fillRect/>
          </a:stretch>
        </p:blipFill>
        <p:spPr>
          <a:xfrm>
            <a:off x="6492067" y="1690687"/>
            <a:ext cx="5699933" cy="5036055"/>
          </a:xfrm>
          <a:prstGeom prst="rect">
            <a:avLst/>
          </a:prstGeom>
        </p:spPr>
      </p:pic>
    </p:spTree>
    <p:extLst>
      <p:ext uri="{BB962C8B-B14F-4D97-AF65-F5344CB8AC3E}">
        <p14:creationId xmlns:p14="http://schemas.microsoft.com/office/powerpoint/2010/main" val="26201095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able Placeholder 3">
            <a:extLst>
              <a:ext uri="{FF2B5EF4-FFF2-40B4-BE49-F238E27FC236}">
                <a16:creationId xmlns:a16="http://schemas.microsoft.com/office/drawing/2014/main" id="{76789B90-CEEB-AC81-74C1-5FC8372199CA}"/>
              </a:ext>
            </a:extLst>
          </p:cNvPr>
          <p:cNvPicPr>
            <a:picLocks noGrp="1" noChangeAspect="1"/>
          </p:cNvPicPr>
          <p:nvPr>
            <p:ph type="tbl" sz="quarter" idx="13"/>
          </p:nvPr>
        </p:nvPicPr>
        <p:blipFill>
          <a:blip r:embed="rId2"/>
          <a:stretch>
            <a:fillRect/>
          </a:stretch>
        </p:blipFill>
        <p:spPr>
          <a:xfrm>
            <a:off x="540714" y="616527"/>
            <a:ext cx="11110572" cy="5624945"/>
          </a:xfrm>
          <a:prstGeom prst="rect">
            <a:avLst/>
          </a:prstGeom>
        </p:spPr>
      </p:pic>
    </p:spTree>
    <p:extLst>
      <p:ext uri="{BB962C8B-B14F-4D97-AF65-F5344CB8AC3E}">
        <p14:creationId xmlns:p14="http://schemas.microsoft.com/office/powerpoint/2010/main" val="3787800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F5648-4F9F-4266-6CFB-3BFE25753A9A}"/>
              </a:ext>
            </a:extLst>
          </p:cNvPr>
          <p:cNvSpPr>
            <a:spLocks noGrp="1"/>
          </p:cNvSpPr>
          <p:nvPr>
            <p:ph type="title"/>
          </p:nvPr>
        </p:nvSpPr>
        <p:spPr/>
        <p:txBody>
          <a:bodyPr/>
          <a:lstStyle/>
          <a:p>
            <a:r>
              <a:rPr lang="en-US" dirty="0"/>
              <a:t>Results / Conclusions of the analysis</a:t>
            </a:r>
          </a:p>
        </p:txBody>
      </p:sp>
      <p:sp>
        <p:nvSpPr>
          <p:cNvPr id="3" name="Table Placeholder 2">
            <a:extLst>
              <a:ext uri="{FF2B5EF4-FFF2-40B4-BE49-F238E27FC236}">
                <a16:creationId xmlns:a16="http://schemas.microsoft.com/office/drawing/2014/main" id="{A3E2BC23-7E4C-670F-DA57-DC33BA20F527}"/>
              </a:ext>
            </a:extLst>
          </p:cNvPr>
          <p:cNvSpPr>
            <a:spLocks noGrp="1"/>
          </p:cNvSpPr>
          <p:nvPr>
            <p:ph type="tbl" sz="quarter" idx="13"/>
          </p:nvPr>
        </p:nvSpPr>
        <p:spPr>
          <a:xfrm>
            <a:off x="613186" y="2107799"/>
            <a:ext cx="5710129" cy="4223727"/>
          </a:xfrm>
        </p:spPr>
        <p:txBody>
          <a:bodyPr>
            <a:normAutofit lnSpcReduction="10000"/>
          </a:bodyPr>
          <a:lstStyle/>
          <a:p>
            <a:pPr marL="0" indent="0">
              <a:buNone/>
            </a:pPr>
            <a:r>
              <a:rPr lang="en-US" sz="2200" dirty="0"/>
              <a:t>4: Impact of Total Call Minutes on Churn</a:t>
            </a:r>
          </a:p>
          <a:p>
            <a:pPr marL="0" indent="0">
              <a:buNone/>
            </a:pPr>
            <a:r>
              <a:rPr lang="en-US" sz="2200" dirty="0"/>
              <a:t>•Our analysis revealed that total call minutes (both day and evening) play a significant role in churn, but the effect varies based on customer segments. For instance, customers with very high day-time call minutes exhibited a higher likelihood to churn, possibly due to dissatisfaction with call quality or coverage.</a:t>
            </a:r>
          </a:p>
          <a:p>
            <a:pPr marL="0" indent="0">
              <a:buNone/>
            </a:pPr>
            <a:r>
              <a:rPr lang="en-US" sz="2200" dirty="0"/>
              <a:t>•Conclusion: The company should monitor heavy users more closely and consider offering premium services or proactive outreach to customers with high call volumes to reduce dissatisfaction and churn.</a:t>
            </a:r>
          </a:p>
        </p:txBody>
      </p:sp>
      <p:pic>
        <p:nvPicPr>
          <p:cNvPr id="5" name="Picture 4">
            <a:extLst>
              <a:ext uri="{FF2B5EF4-FFF2-40B4-BE49-F238E27FC236}">
                <a16:creationId xmlns:a16="http://schemas.microsoft.com/office/drawing/2014/main" id="{7AD1B81B-62F2-1BDB-0AFD-1B310E854F63}"/>
              </a:ext>
            </a:extLst>
          </p:cNvPr>
          <p:cNvPicPr>
            <a:picLocks noChangeAspect="1"/>
          </p:cNvPicPr>
          <p:nvPr/>
        </p:nvPicPr>
        <p:blipFill>
          <a:blip r:embed="rId2"/>
          <a:stretch>
            <a:fillRect/>
          </a:stretch>
        </p:blipFill>
        <p:spPr>
          <a:xfrm>
            <a:off x="6190412" y="1990501"/>
            <a:ext cx="6001588" cy="4458322"/>
          </a:xfrm>
          <a:prstGeom prst="rect">
            <a:avLst/>
          </a:prstGeom>
        </p:spPr>
      </p:pic>
    </p:spTree>
    <p:extLst>
      <p:ext uri="{BB962C8B-B14F-4D97-AF65-F5344CB8AC3E}">
        <p14:creationId xmlns:p14="http://schemas.microsoft.com/office/powerpoint/2010/main" val="2667636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167BB-9143-A277-5275-2FAF8028F832}"/>
              </a:ext>
            </a:extLst>
          </p:cNvPr>
          <p:cNvSpPr>
            <a:spLocks noGrp="1"/>
          </p:cNvSpPr>
          <p:nvPr>
            <p:ph type="title"/>
          </p:nvPr>
        </p:nvSpPr>
        <p:spPr/>
        <p:txBody>
          <a:bodyPr/>
          <a:lstStyle/>
          <a:p>
            <a:endParaRPr lang="en-US"/>
          </a:p>
        </p:txBody>
      </p:sp>
      <p:sp>
        <p:nvSpPr>
          <p:cNvPr id="3" name="Table Placeholder 2">
            <a:extLst>
              <a:ext uri="{FF2B5EF4-FFF2-40B4-BE49-F238E27FC236}">
                <a16:creationId xmlns:a16="http://schemas.microsoft.com/office/drawing/2014/main" id="{A092D144-C63F-5C4D-C27E-CD1FBAB7E514}"/>
              </a:ext>
            </a:extLst>
          </p:cNvPr>
          <p:cNvSpPr>
            <a:spLocks noGrp="1"/>
          </p:cNvSpPr>
          <p:nvPr>
            <p:ph type="tbl" sz="quarter" idx="13"/>
          </p:nvPr>
        </p:nvSpPr>
        <p:spPr>
          <a:xfrm>
            <a:off x="724022" y="2204782"/>
            <a:ext cx="10965628" cy="3920196"/>
          </a:xfrm>
        </p:spPr>
        <p:txBody>
          <a:bodyPr/>
          <a:lstStyle/>
          <a:p>
            <a:endParaRPr lang="en-US"/>
          </a:p>
        </p:txBody>
      </p:sp>
      <p:pic>
        <p:nvPicPr>
          <p:cNvPr id="5" name="Picture 4">
            <a:extLst>
              <a:ext uri="{FF2B5EF4-FFF2-40B4-BE49-F238E27FC236}">
                <a16:creationId xmlns:a16="http://schemas.microsoft.com/office/drawing/2014/main" id="{B1AA26DD-C3E5-C6DE-90D3-832DFCFD1790}"/>
              </a:ext>
            </a:extLst>
          </p:cNvPr>
          <p:cNvPicPr>
            <a:picLocks noChangeAspect="1"/>
          </p:cNvPicPr>
          <p:nvPr/>
        </p:nvPicPr>
        <p:blipFill>
          <a:blip r:embed="rId2"/>
          <a:stretch>
            <a:fillRect/>
          </a:stretch>
        </p:blipFill>
        <p:spPr>
          <a:xfrm>
            <a:off x="218254" y="365125"/>
            <a:ext cx="11755491" cy="6077798"/>
          </a:xfrm>
          <a:prstGeom prst="rect">
            <a:avLst/>
          </a:prstGeom>
        </p:spPr>
      </p:pic>
    </p:spTree>
    <p:extLst>
      <p:ext uri="{BB962C8B-B14F-4D97-AF65-F5344CB8AC3E}">
        <p14:creationId xmlns:p14="http://schemas.microsoft.com/office/powerpoint/2010/main" val="350287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63C07-9A93-9A17-AAF2-CED185FE2981}"/>
              </a:ext>
            </a:extLst>
          </p:cNvPr>
          <p:cNvSpPr>
            <a:spLocks noGrp="1"/>
          </p:cNvSpPr>
          <p:nvPr>
            <p:ph type="title"/>
          </p:nvPr>
        </p:nvSpPr>
        <p:spPr/>
        <p:txBody>
          <a:bodyPr/>
          <a:lstStyle/>
          <a:p>
            <a:r>
              <a:rPr lang="en-US" dirty="0"/>
              <a:t>Potential next steps</a:t>
            </a:r>
          </a:p>
        </p:txBody>
      </p:sp>
      <p:sp>
        <p:nvSpPr>
          <p:cNvPr id="3" name="Table Placeholder 2">
            <a:extLst>
              <a:ext uri="{FF2B5EF4-FFF2-40B4-BE49-F238E27FC236}">
                <a16:creationId xmlns:a16="http://schemas.microsoft.com/office/drawing/2014/main" id="{DD6E6474-8AA0-E99B-9BCC-6CB5BA58BB27}"/>
              </a:ext>
            </a:extLst>
          </p:cNvPr>
          <p:cNvSpPr>
            <a:spLocks noGrp="1"/>
          </p:cNvSpPr>
          <p:nvPr>
            <p:ph type="tbl" sz="quarter" idx="13"/>
          </p:nvPr>
        </p:nvSpPr>
        <p:spPr>
          <a:xfrm>
            <a:off x="613186" y="1690688"/>
            <a:ext cx="10965628" cy="4337308"/>
          </a:xfrm>
        </p:spPr>
        <p:txBody>
          <a:bodyPr/>
          <a:lstStyle/>
          <a:p>
            <a:pPr marL="0" indent="0">
              <a:buNone/>
            </a:pPr>
            <a:r>
              <a:rPr lang="en-US" dirty="0"/>
              <a:t>Develop a model with this data to create predictions about who is at risk of churning.</a:t>
            </a:r>
          </a:p>
          <a:p>
            <a:pPr marL="0" indent="0">
              <a:buNone/>
            </a:pPr>
            <a:endParaRPr lang="en-US" dirty="0"/>
          </a:p>
          <a:p>
            <a:r>
              <a:rPr lang="en-US" dirty="0"/>
              <a:t>First, we would split this data into training and test sets</a:t>
            </a:r>
          </a:p>
          <a:p>
            <a:r>
              <a:rPr lang="en-US" dirty="0"/>
              <a:t>We would then initialize a Logistic Regression model and fit the model to the training data</a:t>
            </a:r>
          </a:p>
          <a:p>
            <a:r>
              <a:rPr lang="en-US" dirty="0"/>
              <a:t>After this we can then make predictions</a:t>
            </a:r>
          </a:p>
          <a:p>
            <a:r>
              <a:rPr lang="en-US" dirty="0"/>
              <a:t>As an example, we tested how well this model could predict churn when given the variables “Age” and “</a:t>
            </a:r>
            <a:r>
              <a:rPr lang="en-US" dirty="0" err="1"/>
              <a:t>Total_day_charge</a:t>
            </a:r>
            <a:r>
              <a:rPr lang="en-US" dirty="0"/>
              <a:t>”</a:t>
            </a:r>
          </a:p>
        </p:txBody>
      </p:sp>
    </p:spTree>
    <p:extLst>
      <p:ext uri="{BB962C8B-B14F-4D97-AF65-F5344CB8AC3E}">
        <p14:creationId xmlns:p14="http://schemas.microsoft.com/office/powerpoint/2010/main" val="25841646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69E07-8973-5058-2598-595DCE37E70B}"/>
              </a:ext>
            </a:extLst>
          </p:cNvPr>
          <p:cNvSpPr>
            <a:spLocks noGrp="1"/>
          </p:cNvSpPr>
          <p:nvPr>
            <p:ph type="title"/>
          </p:nvPr>
        </p:nvSpPr>
        <p:spPr/>
        <p:txBody>
          <a:bodyPr/>
          <a:lstStyle/>
          <a:p>
            <a:r>
              <a:rPr lang="en-US" dirty="0"/>
              <a:t>Prediction results</a:t>
            </a:r>
          </a:p>
        </p:txBody>
      </p:sp>
      <p:pic>
        <p:nvPicPr>
          <p:cNvPr id="5" name="Picture 4">
            <a:extLst>
              <a:ext uri="{FF2B5EF4-FFF2-40B4-BE49-F238E27FC236}">
                <a16:creationId xmlns:a16="http://schemas.microsoft.com/office/drawing/2014/main" id="{92DA027A-7A42-EA0F-3232-CBF4609E2B03}"/>
              </a:ext>
            </a:extLst>
          </p:cNvPr>
          <p:cNvPicPr>
            <a:picLocks noChangeAspect="1"/>
          </p:cNvPicPr>
          <p:nvPr/>
        </p:nvPicPr>
        <p:blipFill>
          <a:blip r:embed="rId2"/>
          <a:stretch>
            <a:fillRect/>
          </a:stretch>
        </p:blipFill>
        <p:spPr>
          <a:xfrm>
            <a:off x="0" y="1817182"/>
            <a:ext cx="7602011" cy="5163271"/>
          </a:xfrm>
          <a:prstGeom prst="rect">
            <a:avLst/>
          </a:prstGeom>
        </p:spPr>
      </p:pic>
      <p:pic>
        <p:nvPicPr>
          <p:cNvPr id="7" name="Picture 6">
            <a:extLst>
              <a:ext uri="{FF2B5EF4-FFF2-40B4-BE49-F238E27FC236}">
                <a16:creationId xmlns:a16="http://schemas.microsoft.com/office/drawing/2014/main" id="{3CB05DED-FBAA-0EFA-DA8B-4806501625ED}"/>
              </a:ext>
            </a:extLst>
          </p:cNvPr>
          <p:cNvPicPr>
            <a:picLocks noChangeAspect="1"/>
          </p:cNvPicPr>
          <p:nvPr/>
        </p:nvPicPr>
        <p:blipFill>
          <a:blip r:embed="rId3"/>
          <a:stretch>
            <a:fillRect/>
          </a:stretch>
        </p:blipFill>
        <p:spPr>
          <a:xfrm>
            <a:off x="8425632" y="2114727"/>
            <a:ext cx="2450186" cy="1385622"/>
          </a:xfrm>
          <a:prstGeom prst="rect">
            <a:avLst/>
          </a:prstGeom>
        </p:spPr>
      </p:pic>
      <p:pic>
        <p:nvPicPr>
          <p:cNvPr id="10" name="Picture 9">
            <a:extLst>
              <a:ext uri="{FF2B5EF4-FFF2-40B4-BE49-F238E27FC236}">
                <a16:creationId xmlns:a16="http://schemas.microsoft.com/office/drawing/2014/main" id="{CB9385C5-3D9B-9FDE-53EF-BC44B1986D04}"/>
              </a:ext>
            </a:extLst>
          </p:cNvPr>
          <p:cNvPicPr>
            <a:picLocks noChangeAspect="1"/>
          </p:cNvPicPr>
          <p:nvPr/>
        </p:nvPicPr>
        <p:blipFill>
          <a:blip r:embed="rId4"/>
          <a:stretch>
            <a:fillRect/>
          </a:stretch>
        </p:blipFill>
        <p:spPr>
          <a:xfrm>
            <a:off x="7602011" y="4558145"/>
            <a:ext cx="4393968" cy="1830820"/>
          </a:xfrm>
          <a:prstGeom prst="rect">
            <a:avLst/>
          </a:prstGeom>
        </p:spPr>
      </p:pic>
    </p:spTree>
    <p:extLst>
      <p:ext uri="{BB962C8B-B14F-4D97-AF65-F5344CB8AC3E}">
        <p14:creationId xmlns:p14="http://schemas.microsoft.com/office/powerpoint/2010/main" val="963637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258910" y="0"/>
            <a:ext cx="5933090" cy="6258910"/>
          </a:xfrm>
          <a:noFill/>
        </p:spPr>
        <p:txBody>
          <a:bodyPr anchor="t">
            <a:normAutofit fontScale="85000" lnSpcReduction="20000"/>
          </a:bodyPr>
          <a:lstStyle/>
          <a:p>
            <a:pPr marL="0" marR="0">
              <a:lnSpc>
                <a:spcPct val="115000"/>
              </a:lnSpc>
              <a:spcBef>
                <a:spcPts val="0"/>
              </a:spcBef>
              <a:spcAft>
                <a:spcPts val="800"/>
              </a:spcAft>
            </a:pPr>
            <a:r>
              <a:rPr lang="en-US" sz="2100" b="1" kern="100" dirty="0">
                <a:effectLst/>
                <a:latin typeface="Aptos" panose="020B0004020202020204" pitchFamily="34" charset="0"/>
                <a:ea typeface="Aptos" panose="020B0004020202020204" pitchFamily="34" charset="0"/>
                <a:cs typeface="Times New Roman" panose="02020603050405020304" pitchFamily="18" charset="0"/>
              </a:rPr>
              <a:t>Introduction &amp; Overview</a:t>
            </a:r>
            <a:endParaRPr lang="en-US" sz="2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Project Objective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In this project, we will use what we have previously learned in class to explore, clean-up, and analyze data from a telecommunications provider to help identify customers who are likely to churn, and why.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Importance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There are many uses for this data to keep telecommunication competitive, and significant value in understanding not just who might churn, but why.</a:t>
            </a:r>
          </a:p>
          <a:p>
            <a:r>
              <a:rPr lang="en-US" sz="1800" dirty="0">
                <a:effectLst/>
                <a:latin typeface="Aptos" panose="020B0004020202020204" pitchFamily="34" charset="0"/>
                <a:ea typeface="Aptos" panose="020B0004020202020204" pitchFamily="34" charset="0"/>
                <a:cs typeface="Times New Roman" panose="02020603050405020304" pitchFamily="18" charset="0"/>
              </a:rPr>
              <a:t>Understanding this data will help companies predict Revenue retention, help with cost efficiency, Strategic decision making, Customer experience improvement, market adaptation, and utilizing data driven insights to provide more precise marketing, product development, and customer service improvements.</a:t>
            </a:r>
            <a:endParaRPr lang="en-US" dirty="0"/>
          </a:p>
        </p:txBody>
      </p:sp>
    </p:spTree>
    <p:extLst>
      <p:ext uri="{BB962C8B-B14F-4D97-AF65-F5344CB8AC3E}">
        <p14:creationId xmlns:p14="http://schemas.microsoft.com/office/powerpoint/2010/main" val="1672017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1" y="203375"/>
            <a:ext cx="10515600" cy="1325880"/>
          </a:xfrm>
          <a:noFill/>
        </p:spPr>
        <p:txBody>
          <a:bodyPr anchor="ctr"/>
          <a:lstStyle/>
          <a:p>
            <a:r>
              <a:rPr lang="en-US" dirty="0"/>
              <a:t>How does predicting churn relate to the telecommunications industry?</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529255"/>
            <a:ext cx="5212079" cy="4774708"/>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Revenue Retention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Telecom companies operate in a highly competitive market where customer acquisition costs are significantly high. Predicting churn allows companies to intervene before a customer leaves, potentially saving the cost of acquiring a new customer, which can be 5 to 10 times more expensive than retaining an existing one.</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Cost Efficiency</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By identifying at-risk customers, telecom companies can tailor their retention strategies. This might involve offering personalized promotions, better service plans, or resolving customer service issues, which are generally more cost-effective than marketing to new customers.</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Strategic Decision Making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Understanding churn patterns helps in strategic planning. For instance, if certain demographic or service usage patterns correlate with higher churn, companies can adjust their service offerings or marketing strategies accordingly.</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63862" y="1529255"/>
            <a:ext cx="5728137" cy="4774707"/>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Customer Experience Improvement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Churn prediction models often highlight areas where customer experience is lacking. By addressing these, companies not only reduce churn but also enhance overall customer satisfaction, potentially leading to positive word-of-mouth and increased customer loyalty.</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Market Adaptation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telecom industry evolves rapidly with technological advancements. Predicting churn can help companies stay ahead by understanding how new technologies or services impact customer retention. For example, the shift towards bundled services (like combining mobile and broadband) has been shown to reduce churn.</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Data-Driven Insights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use of advanced analytics and machine learning for churn prediction provides telecom companies with insights not just into who might leave but why. This data-driven approach allows for more precise marketing, product development, and customer service improvements.</a:t>
            </a:r>
          </a:p>
          <a:p>
            <a:pPr lvl="1"/>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Overview</a:t>
            </a:r>
            <a:endParaRPr lang="en-US" dirty="0"/>
          </a:p>
        </p:txBody>
      </p:sp>
    </p:spTree>
    <p:extLst>
      <p:ext uri="{BB962C8B-B14F-4D97-AF65-F5344CB8AC3E}">
        <p14:creationId xmlns:p14="http://schemas.microsoft.com/office/powerpoint/2010/main" val="467869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2286000"/>
            <a:ext cx="9144000" cy="2286000"/>
          </a:xfrm>
          <a:noFill/>
        </p:spPr>
        <p:txBody>
          <a:bodyPr/>
          <a:lstStyle/>
          <a:p>
            <a:pPr marL="0" marR="0">
              <a:lnSpc>
                <a:spcPct val="115000"/>
              </a:lnSpc>
              <a:spcBef>
                <a:spcPts val="0"/>
              </a:spcBef>
              <a:spcAft>
                <a:spcPts val="800"/>
              </a:spcAft>
            </a:pPr>
            <a:br>
              <a:rPr lang="en-US" sz="1800" b="1"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Source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 Kaggle competition for predicting customer churn for a telecoms company. </a:t>
            </a: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kern="100" dirty="0">
                <a:effectLst/>
                <a:latin typeface="Aptos" panose="020B0004020202020204" pitchFamily="34" charset="0"/>
                <a:ea typeface="Aptos" panose="020B0004020202020204" pitchFamily="34" charset="0"/>
                <a:cs typeface="Times New Roman" panose="02020603050405020304" pitchFamily="18" charset="0"/>
              </a:rPr>
              <a:t>Kaggle. (2020). Customer Churn Prediction 2020 [Dataset]. Kaggle. Retrieved from [URL]</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1076233"/>
            <a:ext cx="9144000" cy="683219"/>
          </a:xfrm>
        </p:spPr>
        <p:txBody>
          <a:bodyPr/>
          <a:lstStyle/>
          <a:p>
            <a:r>
              <a:rPr lang="en-US" sz="2400" b="1" kern="100" dirty="0">
                <a:effectLst/>
                <a:latin typeface="Aptos" panose="020B0004020202020204" pitchFamily="34" charset="0"/>
                <a:ea typeface="Aptos" panose="020B0004020202020204" pitchFamily="34" charset="0"/>
                <a:cs typeface="Times New Roman" panose="02020603050405020304" pitchFamily="18" charset="0"/>
              </a:rPr>
              <a:t>Data Source</a:t>
            </a:r>
            <a:endParaRPr lang="en-US" dirty="0"/>
          </a:p>
        </p:txBody>
      </p:sp>
    </p:spTree>
    <p:extLst>
      <p:ext uri="{BB962C8B-B14F-4D97-AF65-F5344CB8AC3E}">
        <p14:creationId xmlns:p14="http://schemas.microsoft.com/office/powerpoint/2010/main" val="1679936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6" y="0"/>
            <a:ext cx="6241651" cy="1710354"/>
          </a:xfrm>
          <a:noFill/>
        </p:spPr>
        <p:txBody>
          <a:bodyPr anchor="ctr"/>
          <a:lstStyle/>
          <a:p>
            <a:pPr algn="ctr"/>
            <a:r>
              <a:rPr lang="en-US" dirty="0"/>
              <a:t>Structure of The data</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4287838" y="1371599"/>
            <a:ext cx="7904162" cy="4666593"/>
          </a:xfrm>
          <a:noFill/>
        </p:spPr>
        <p:txBody>
          <a:bodyPr vert="horz" lIns="91440" tIns="45720" rIns="91440" bIns="45720" rtlCol="0" anchor="t">
            <a:normAutofit/>
          </a:bodyPr>
          <a:lstStyle/>
          <a:p>
            <a:pPr marL="0" marR="0" lvl="0" indent="0">
              <a:lnSpc>
                <a:spcPct val="115000"/>
              </a:lnSpc>
              <a:spcBef>
                <a:spcPts val="0"/>
              </a:spcBef>
              <a:spcAft>
                <a:spcPts val="800"/>
              </a:spcAft>
              <a:buSzPts val="1000"/>
              <a:buNone/>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This dataset contains 4250 samples. Each sample contains 9 features </a:t>
            </a:r>
            <a:r>
              <a:rPr lang="en-US" sz="1400" kern="100" dirty="0">
                <a:latin typeface="Aptos" panose="020B0004020202020204" pitchFamily="34" charset="0"/>
                <a:ea typeface="Aptos" panose="020B0004020202020204" pitchFamily="34" charset="0"/>
                <a:cs typeface="Times New Roman" panose="02020603050405020304" pitchFamily="18" charset="0"/>
              </a:rPr>
              <a:t>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nd 1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boolean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variable "churn" which indicates the class of the sample. The 9 input features and 1 	target variable are: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State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two-letter abbreviation of the US state of customer residence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Age:</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customer's age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Area code: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three-digit area code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Voice_mail_plan</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or not customer has a voicemail plan</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Number_vmail_messages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voicemail messages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Total_day_minutes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minutes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Total_day_calls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number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Total_day_charge</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charge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Number of customer service calls: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calls to customer service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Churn: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the customer has churned or not</a:t>
            </a:r>
          </a:p>
        </p:txBody>
      </p:sp>
    </p:spTree>
    <p:extLst>
      <p:ext uri="{BB962C8B-B14F-4D97-AF65-F5344CB8AC3E}">
        <p14:creationId xmlns:p14="http://schemas.microsoft.com/office/powerpoint/2010/main" val="366667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93A8D-D857-30BD-DD21-F160FE784A26}"/>
              </a:ext>
            </a:extLst>
          </p:cNvPr>
          <p:cNvSpPr>
            <a:spLocks noGrp="1"/>
          </p:cNvSpPr>
          <p:nvPr>
            <p:ph type="title"/>
          </p:nvPr>
        </p:nvSpPr>
        <p:spPr/>
        <p:txBody>
          <a:bodyPr/>
          <a:lstStyle/>
          <a:p>
            <a:r>
              <a:rPr lang="en-US" dirty="0"/>
              <a:t>Overview of Data Collection, Cleanup, and Exploration</a:t>
            </a:r>
          </a:p>
        </p:txBody>
      </p:sp>
      <p:sp>
        <p:nvSpPr>
          <p:cNvPr id="3" name="Table Placeholder 2">
            <a:extLst>
              <a:ext uri="{FF2B5EF4-FFF2-40B4-BE49-F238E27FC236}">
                <a16:creationId xmlns:a16="http://schemas.microsoft.com/office/drawing/2014/main" id="{1F0590DE-5FBB-6F06-BDA7-DF3973374023}"/>
              </a:ext>
            </a:extLst>
          </p:cNvPr>
          <p:cNvSpPr>
            <a:spLocks noGrp="1"/>
          </p:cNvSpPr>
          <p:nvPr>
            <p:ph type="tbl" sz="quarter" idx="13"/>
          </p:nvPr>
        </p:nvSpPr>
        <p:spPr>
          <a:xfrm>
            <a:off x="613186" y="1690687"/>
            <a:ext cx="10965628" cy="4973349"/>
          </a:xfrm>
        </p:spPr>
        <p:txBody>
          <a:bodyPr>
            <a:noAutofit/>
          </a:bodyPr>
          <a:lstStyle/>
          <a:p>
            <a:pPr>
              <a:buFont typeface="Arial"/>
              <a:buChar char="•"/>
            </a:pPr>
            <a:r>
              <a:rPr lang="en-US" sz="1500" b="1" dirty="0">
                <a:ea typeface="+mn-lt"/>
                <a:cs typeface="+mn-lt"/>
              </a:rPr>
              <a:t>Data Source and Choice</a:t>
            </a:r>
            <a:endParaRPr lang="en-US" sz="1500" dirty="0"/>
          </a:p>
          <a:p>
            <a:pPr marL="971550" lvl="1" indent="-285750">
              <a:buFont typeface="Arial"/>
              <a:buChar char="•"/>
            </a:pPr>
            <a:r>
              <a:rPr lang="en-US" sz="1500" b="1" dirty="0">
                <a:ea typeface="+mn-lt"/>
                <a:cs typeface="+mn-lt"/>
              </a:rPr>
              <a:t>Source</a:t>
            </a:r>
            <a:r>
              <a:rPr lang="en-US" sz="1500" dirty="0">
                <a:ea typeface="+mn-lt"/>
                <a:cs typeface="+mn-lt"/>
              </a:rPr>
              <a:t>: The dataset used was likely provided by a company or obtained from a public repository focused on customer churn.</a:t>
            </a:r>
            <a:endParaRPr lang="en-US" sz="1500" dirty="0"/>
          </a:p>
          <a:p>
            <a:pPr marL="971550" lvl="1" indent="-285750">
              <a:buFont typeface="Arial"/>
            </a:pPr>
            <a:r>
              <a:rPr lang="en-US" sz="1500" b="1" dirty="0">
                <a:ea typeface="+mn-lt"/>
                <a:cs typeface="+mn-lt"/>
              </a:rPr>
              <a:t>Reason for Choice</a:t>
            </a:r>
            <a:r>
              <a:rPr lang="en-US" sz="1500" dirty="0">
                <a:ea typeface="+mn-lt"/>
                <a:cs typeface="+mn-lt"/>
              </a:rPr>
              <a:t>: The dataset was chosen because it contains relevant information like customer demographics, service usage, and churn status, which are essential for analyzing and predicting customer churn.</a:t>
            </a:r>
            <a:endParaRPr lang="en-US" sz="1500" dirty="0"/>
          </a:p>
          <a:p>
            <a:pPr>
              <a:buFont typeface="Arial"/>
            </a:pPr>
            <a:r>
              <a:rPr lang="en-US" sz="1500" b="1" dirty="0">
                <a:ea typeface="+mn-lt"/>
                <a:cs typeface="+mn-lt"/>
              </a:rPr>
              <a:t>Data Collection</a:t>
            </a:r>
            <a:endParaRPr lang="en-US" sz="1500" dirty="0"/>
          </a:p>
          <a:p>
            <a:pPr marL="971550" lvl="1" indent="-285750">
              <a:buFont typeface="Arial"/>
            </a:pPr>
            <a:r>
              <a:rPr lang="en-US" sz="1500" b="1" dirty="0">
                <a:ea typeface="+mn-lt"/>
                <a:cs typeface="+mn-lt"/>
              </a:rPr>
              <a:t>Process</a:t>
            </a:r>
            <a:r>
              <a:rPr lang="en-US" sz="1500" dirty="0">
                <a:ea typeface="+mn-lt"/>
                <a:cs typeface="+mn-lt"/>
              </a:rPr>
              <a:t>: The data was collected as a comprehensive dataset, that included customer details, service usage, and whether they churned or not.</a:t>
            </a:r>
            <a:endParaRPr lang="en-US" sz="1500" dirty="0"/>
          </a:p>
          <a:p>
            <a:pPr marL="971550" lvl="1" indent="-285750">
              <a:buFont typeface="Arial"/>
            </a:pPr>
            <a:r>
              <a:rPr lang="en-US" sz="1500" b="1" dirty="0">
                <a:ea typeface="+mn-lt"/>
                <a:cs typeface="+mn-lt"/>
              </a:rPr>
              <a:t>Challenges</a:t>
            </a:r>
            <a:r>
              <a:rPr lang="en-US" sz="1500" dirty="0">
                <a:ea typeface="+mn-lt"/>
                <a:cs typeface="+mn-lt"/>
              </a:rPr>
              <a:t>: The data needed to be in a format that could be easily processed by machine learning models.</a:t>
            </a:r>
            <a:endParaRPr lang="en-US" sz="1500" dirty="0"/>
          </a:p>
          <a:p>
            <a:pPr>
              <a:buFont typeface="Arial"/>
            </a:pPr>
            <a:r>
              <a:rPr lang="en-US" sz="1500" b="1" dirty="0">
                <a:ea typeface="+mn-lt"/>
                <a:cs typeface="+mn-lt"/>
              </a:rPr>
              <a:t>Data Cleanup</a:t>
            </a:r>
            <a:endParaRPr lang="en-US" sz="1500" dirty="0"/>
          </a:p>
          <a:p>
            <a:pPr marL="971550" lvl="1" indent="-285750">
              <a:buFont typeface="Arial"/>
            </a:pPr>
            <a:r>
              <a:rPr lang="en-US" sz="1500" b="1" dirty="0">
                <a:ea typeface="+mn-lt"/>
                <a:cs typeface="+mn-lt"/>
              </a:rPr>
              <a:t>Missing Values</a:t>
            </a:r>
            <a:r>
              <a:rPr lang="en-US" sz="1500" dirty="0">
                <a:ea typeface="+mn-lt"/>
                <a:cs typeface="+mn-lt"/>
              </a:rPr>
              <a:t>: Checked for and handled any missing data points.</a:t>
            </a:r>
            <a:endParaRPr lang="en-US" sz="1500" dirty="0"/>
          </a:p>
          <a:p>
            <a:pPr marL="971550" lvl="1" indent="-285750">
              <a:buFont typeface="Arial"/>
            </a:pPr>
            <a:r>
              <a:rPr lang="en-US" sz="1500" b="1" dirty="0">
                <a:ea typeface="+mn-lt"/>
                <a:cs typeface="+mn-lt"/>
              </a:rPr>
              <a:t>Standardization</a:t>
            </a:r>
            <a:r>
              <a:rPr lang="en-US" sz="1500" dirty="0">
                <a:ea typeface="+mn-lt"/>
                <a:cs typeface="+mn-lt"/>
              </a:rPr>
              <a:t>: Converted categorical variables like churn (Yes/No to 1/0) and voicemail status (No/Yes to 0/1) for easier analysis.</a:t>
            </a:r>
            <a:endParaRPr lang="en-US" sz="1500" dirty="0"/>
          </a:p>
          <a:p>
            <a:pPr marL="971550" lvl="1" indent="-285750">
              <a:buFont typeface="Arial"/>
              <a:buChar char="•"/>
            </a:pPr>
            <a:r>
              <a:rPr lang="en-US" sz="1500" b="1" dirty="0">
                <a:ea typeface="+mn-lt"/>
                <a:cs typeface="+mn-lt"/>
              </a:rPr>
              <a:t>Feature Extraction</a:t>
            </a:r>
            <a:r>
              <a:rPr lang="en-US" sz="1500" dirty="0">
                <a:ea typeface="+mn-lt"/>
                <a:cs typeface="+mn-lt"/>
              </a:rPr>
              <a:t>: Extracted relevant features, such as area codes from phone numbers, and focused on those for analysis.</a:t>
            </a:r>
            <a:endParaRPr lang="en-US" sz="1500" dirty="0"/>
          </a:p>
          <a:p>
            <a:pPr marL="971550" lvl="1" indent="-285750">
              <a:buFont typeface="Arial"/>
              <a:buChar char="•"/>
            </a:pPr>
            <a:r>
              <a:rPr lang="en-US" sz="1500" b="1" dirty="0">
                <a:ea typeface="+mn-lt"/>
                <a:cs typeface="+mn-lt"/>
              </a:rPr>
              <a:t>Grouping</a:t>
            </a:r>
            <a:r>
              <a:rPr lang="en-US" sz="1500" dirty="0">
                <a:ea typeface="+mn-lt"/>
                <a:cs typeface="+mn-lt"/>
              </a:rPr>
              <a:t>: Grouped data by state and churn to analyze patterns across different regions.</a:t>
            </a:r>
            <a:endParaRPr lang="en-US" sz="1500" dirty="0"/>
          </a:p>
          <a:p>
            <a:pPr>
              <a:buFont typeface="Arial"/>
              <a:buChar char="•"/>
            </a:pPr>
            <a:r>
              <a:rPr lang="en-US" sz="1500" b="1" dirty="0">
                <a:ea typeface="+mn-lt"/>
                <a:cs typeface="+mn-lt"/>
              </a:rPr>
              <a:t>Data Exploration</a:t>
            </a:r>
            <a:endParaRPr lang="en-US" sz="1500" dirty="0"/>
          </a:p>
          <a:p>
            <a:pPr marL="971550" lvl="1" indent="-285750">
              <a:buFont typeface="Arial"/>
            </a:pPr>
            <a:r>
              <a:rPr lang="en-US" sz="1500" b="1" dirty="0">
                <a:ea typeface="+mn-lt"/>
                <a:cs typeface="+mn-lt"/>
              </a:rPr>
              <a:t>Visualizations</a:t>
            </a:r>
            <a:r>
              <a:rPr lang="en-US" sz="1500" dirty="0">
                <a:ea typeface="+mn-lt"/>
                <a:cs typeface="+mn-lt"/>
              </a:rPr>
              <a:t>: Used plots and charts to understand the relationships between different features and churn.</a:t>
            </a:r>
          </a:p>
          <a:p>
            <a:pPr marL="971550" lvl="1" indent="-285750">
              <a:buFont typeface="Arial"/>
            </a:pPr>
            <a:r>
              <a:rPr lang="en-US" sz="1500" b="1" dirty="0">
                <a:ea typeface="+mn-lt"/>
                <a:cs typeface="+mn-lt"/>
              </a:rPr>
              <a:t>Insights</a:t>
            </a:r>
            <a:r>
              <a:rPr lang="en-US" sz="1500" dirty="0">
                <a:ea typeface="+mn-lt"/>
                <a:cs typeface="+mn-lt"/>
              </a:rPr>
              <a:t>: Identified patterns such as the correlation between area codes, age, voicemail status, and churn likelihood.</a:t>
            </a:r>
          </a:p>
          <a:p>
            <a:endParaRPr lang="en-US" sz="1600" dirty="0"/>
          </a:p>
        </p:txBody>
      </p:sp>
    </p:spTree>
    <p:extLst>
      <p:ext uri="{BB962C8B-B14F-4D97-AF65-F5344CB8AC3E}">
        <p14:creationId xmlns:p14="http://schemas.microsoft.com/office/powerpoint/2010/main" val="1283185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C3190-FF55-DACB-B5A9-DA6478C4F06B}"/>
              </a:ext>
            </a:extLst>
          </p:cNvPr>
          <p:cNvSpPr>
            <a:spLocks noGrp="1"/>
          </p:cNvSpPr>
          <p:nvPr>
            <p:ph type="title"/>
          </p:nvPr>
        </p:nvSpPr>
        <p:spPr/>
        <p:txBody>
          <a:bodyPr/>
          <a:lstStyle/>
          <a:p>
            <a:r>
              <a:rPr lang="en-US" dirty="0">
                <a:ea typeface="+mj-lt"/>
                <a:cs typeface="+mj-lt"/>
              </a:rPr>
              <a:t>Issues Faced and Solutions</a:t>
            </a:r>
            <a:endParaRPr lang="en-US" dirty="0"/>
          </a:p>
        </p:txBody>
      </p:sp>
      <p:sp>
        <p:nvSpPr>
          <p:cNvPr id="3" name="Table Placeholder 2">
            <a:extLst>
              <a:ext uri="{FF2B5EF4-FFF2-40B4-BE49-F238E27FC236}">
                <a16:creationId xmlns:a16="http://schemas.microsoft.com/office/drawing/2014/main" id="{A2768681-0277-45B7-B09D-69FE5F68CF00}"/>
              </a:ext>
            </a:extLst>
          </p:cNvPr>
          <p:cNvSpPr>
            <a:spLocks noGrp="1"/>
          </p:cNvSpPr>
          <p:nvPr>
            <p:ph type="tbl" sz="quarter" idx="13"/>
          </p:nvPr>
        </p:nvSpPr>
        <p:spPr/>
        <p:txBody>
          <a:bodyPr/>
          <a:lstStyle/>
          <a:p>
            <a:pPr>
              <a:buFont typeface="Arial"/>
            </a:pPr>
            <a:r>
              <a:rPr lang="en-US" sz="1700" b="1" dirty="0">
                <a:ea typeface="+mn-lt"/>
                <a:cs typeface="+mn-lt"/>
              </a:rPr>
              <a:t>Complex Data Formatting</a:t>
            </a:r>
            <a:r>
              <a:rPr lang="en-US" sz="1700" dirty="0">
                <a:ea typeface="+mn-lt"/>
                <a:cs typeface="+mn-lt"/>
              </a:rPr>
              <a:t>:</a:t>
            </a:r>
          </a:p>
          <a:p>
            <a:pPr marL="971550" lvl="1" indent="-285750">
              <a:buFont typeface="Arial"/>
            </a:pPr>
            <a:r>
              <a:rPr lang="en-US" sz="1700" b="1" dirty="0">
                <a:ea typeface="+mn-lt"/>
                <a:cs typeface="+mn-lt"/>
              </a:rPr>
              <a:t>Problem</a:t>
            </a:r>
            <a:r>
              <a:rPr lang="en-US" sz="1700" dirty="0">
                <a:ea typeface="+mn-lt"/>
                <a:cs typeface="+mn-lt"/>
              </a:rPr>
              <a:t>: The data initially included complex formats, such as full phone numbers with area codes.</a:t>
            </a:r>
            <a:endParaRPr lang="en-US" sz="1700" dirty="0"/>
          </a:p>
          <a:p>
            <a:pPr marL="971550" lvl="1" indent="-285750">
              <a:buFont typeface="Arial"/>
              <a:buChar char="•"/>
            </a:pPr>
            <a:r>
              <a:rPr lang="en-US" sz="1700" b="1" dirty="0"/>
              <a:t>Solution</a:t>
            </a:r>
            <a:r>
              <a:rPr lang="en-US" sz="1700" dirty="0"/>
              <a:t>: Simplified by extracting just the area code </a:t>
            </a:r>
            <a:r>
              <a:rPr lang="en-US" sz="1700" dirty="0">
                <a:ea typeface="+mn-lt"/>
                <a:cs typeface="+mn-lt"/>
              </a:rPr>
              <a:t>for focused analysis.</a:t>
            </a:r>
            <a:endParaRPr lang="en-US" sz="1700" dirty="0"/>
          </a:p>
          <a:p>
            <a:pPr>
              <a:buFont typeface="Arial"/>
            </a:pPr>
            <a:r>
              <a:rPr lang="en-US" sz="1700" b="1" dirty="0">
                <a:ea typeface="+mn-lt"/>
                <a:cs typeface="+mn-lt"/>
              </a:rPr>
              <a:t>Categorical Data Issues</a:t>
            </a:r>
            <a:r>
              <a:rPr lang="en-US" sz="1700" dirty="0">
                <a:ea typeface="+mn-lt"/>
                <a:cs typeface="+mn-lt"/>
              </a:rPr>
              <a:t>:</a:t>
            </a:r>
            <a:endParaRPr lang="en-US" sz="1700" dirty="0"/>
          </a:p>
          <a:p>
            <a:pPr marL="971550" lvl="1" indent="-285750">
              <a:buFont typeface="Arial"/>
            </a:pPr>
            <a:r>
              <a:rPr lang="en-US" sz="1700" b="1" dirty="0">
                <a:ea typeface="+mn-lt"/>
                <a:cs typeface="+mn-lt"/>
              </a:rPr>
              <a:t>Problem</a:t>
            </a:r>
            <a:r>
              <a:rPr lang="en-US" sz="1700" dirty="0">
                <a:ea typeface="+mn-lt"/>
                <a:cs typeface="+mn-lt"/>
              </a:rPr>
              <a:t>: The churn status and voicemail data were in text format (Yes/No).</a:t>
            </a:r>
            <a:endParaRPr lang="en-US" sz="1700" dirty="0"/>
          </a:p>
          <a:p>
            <a:pPr marL="971550" lvl="1" indent="-285750">
              <a:buFont typeface="Arial"/>
              <a:buChar char="•"/>
            </a:pPr>
            <a:r>
              <a:rPr lang="en-US" sz="1700" b="1" dirty="0"/>
              <a:t>Solution</a:t>
            </a:r>
            <a:r>
              <a:rPr lang="en-US" sz="1700" dirty="0"/>
              <a:t>: Converted them to numerical values (1/0) </a:t>
            </a:r>
            <a:r>
              <a:rPr lang="en-US" sz="1700" dirty="0">
                <a:ea typeface="+mn-lt"/>
                <a:cs typeface="+mn-lt"/>
              </a:rPr>
              <a:t>to make them compatible with machine learning models.</a:t>
            </a:r>
            <a:endParaRPr lang="en-US" sz="1700" dirty="0"/>
          </a:p>
          <a:p>
            <a:pPr>
              <a:buFont typeface="Arial"/>
              <a:buChar char="•"/>
            </a:pPr>
            <a:r>
              <a:rPr lang="en-US" sz="1700" b="1" dirty="0"/>
              <a:t>Inconsistent Data Entries</a:t>
            </a:r>
            <a:r>
              <a:rPr lang="en-US" sz="1700" dirty="0"/>
              <a:t>:</a:t>
            </a:r>
          </a:p>
          <a:p>
            <a:pPr marL="971550" lvl="1" indent="-285750">
              <a:buFont typeface="Arial"/>
            </a:pPr>
            <a:r>
              <a:rPr lang="en-US" sz="1700" b="1" dirty="0">
                <a:ea typeface="+mn-lt"/>
                <a:cs typeface="+mn-lt"/>
              </a:rPr>
              <a:t>Problem</a:t>
            </a:r>
            <a:r>
              <a:rPr lang="en-US" sz="1700" dirty="0">
                <a:ea typeface="+mn-lt"/>
                <a:cs typeface="+mn-lt"/>
              </a:rPr>
              <a:t>: There might have been inconsistencies in how data was entered across different records (e.g., voicemail status, states not grouped with corelated data).</a:t>
            </a:r>
          </a:p>
          <a:p>
            <a:pPr marL="971550" lvl="1" indent="-285750">
              <a:buFont typeface="Arial"/>
            </a:pPr>
            <a:r>
              <a:rPr lang="en-US" sz="1700" b="1" dirty="0">
                <a:ea typeface="+mn-lt"/>
                <a:cs typeface="+mn-lt"/>
              </a:rPr>
              <a:t>Solution</a:t>
            </a:r>
            <a:r>
              <a:rPr lang="en-US" sz="1700" dirty="0">
                <a:ea typeface="+mn-lt"/>
                <a:cs typeface="+mn-lt"/>
              </a:rPr>
              <a:t>: Standardized entries during the cleanup process to ensure uniformity across the dataset.</a:t>
            </a:r>
            <a:endParaRPr lang="en-US" sz="1700" dirty="0"/>
          </a:p>
          <a:p>
            <a:endParaRPr lang="en-US" dirty="0"/>
          </a:p>
        </p:txBody>
      </p:sp>
    </p:spTree>
    <p:extLst>
      <p:ext uri="{BB962C8B-B14F-4D97-AF65-F5344CB8AC3E}">
        <p14:creationId xmlns:p14="http://schemas.microsoft.com/office/powerpoint/2010/main" val="21344139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b="1" dirty="0">
                <a:effectLst/>
                <a:ea typeface="Aptos" panose="020B0004020202020204" pitchFamily="34" charset="0"/>
                <a:cs typeface="Times New Roman" panose="02020603050405020304" pitchFamily="18" charset="0"/>
              </a:rPr>
              <a:t>Data Importation and Preparation</a:t>
            </a:r>
            <a:r>
              <a:rPr lang="en-US" dirty="0">
                <a:effectLst/>
              </a:rPr>
              <a:t> </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1939638"/>
            <a:ext cx="5079124" cy="4364326"/>
          </a:xfrm>
        </p:spPr>
        <p:txBody>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500" dirty="0">
                <a:effectLst/>
                <a:latin typeface="Aptos" panose="020B0004020202020204" pitchFamily="34" charset="0"/>
                <a:ea typeface="Aptos" panose="020B0004020202020204" pitchFamily="34" charset="0"/>
                <a:cs typeface="Times New Roman" panose="02020603050405020304" pitchFamily="18" charset="0"/>
              </a:rPr>
              <a:t>We utilized Python libraries like pandas for data manipulation, </a:t>
            </a:r>
            <a:r>
              <a:rPr lang="en-US" sz="1500" dirty="0" err="1">
                <a:effectLst/>
                <a:latin typeface="Aptos" panose="020B0004020202020204" pitchFamily="34" charset="0"/>
                <a:ea typeface="Aptos" panose="020B0004020202020204" pitchFamily="34" charset="0"/>
                <a:cs typeface="Times New Roman" panose="02020603050405020304" pitchFamily="18" charset="0"/>
              </a:rPr>
              <a:t>numpy</a:t>
            </a:r>
            <a:r>
              <a:rPr lang="en-US" sz="1500" dirty="0">
                <a:effectLst/>
                <a:latin typeface="Aptos" panose="020B0004020202020204" pitchFamily="34" charset="0"/>
                <a:ea typeface="Aptos" panose="020B0004020202020204" pitchFamily="34" charset="0"/>
                <a:cs typeface="Times New Roman" panose="02020603050405020304" pitchFamily="18" charset="0"/>
              </a:rPr>
              <a:t> for numerical operations, and matplotlib/seaborn for visualization.</a:t>
            </a:r>
            <a:endParaRPr lang="en-US" sz="1800" b="1"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Cleaning and Transformation</a:t>
            </a:r>
            <a:r>
              <a:rPr lang="en-US" dirty="0">
                <a:effectLst/>
              </a:rPr>
              <a:t> </a:t>
            </a:r>
            <a:endParaRPr lang="en-US" dirty="0"/>
          </a:p>
          <a:p>
            <a:pPr marL="0" indent="0">
              <a:buNone/>
            </a:pPr>
            <a:r>
              <a:rPr lang="en-US" sz="1500" dirty="0"/>
              <a:t>The dataset was loaded into a </a:t>
            </a:r>
            <a:r>
              <a:rPr lang="en-US" sz="1500" dirty="0" err="1"/>
              <a:t>DataFrame</a:t>
            </a:r>
            <a:r>
              <a:rPr lang="en-US" sz="1500" dirty="0"/>
              <a:t>, and we quickly identified key columns such as customer state, age, area code, voice mail plan, and total call metrics (minutes, charges, and number of customer service calls).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4" y="1939637"/>
            <a:ext cx="4894006" cy="4364326"/>
          </a:xfrm>
          <a:noFill/>
        </p:spPr>
        <p:txBody>
          <a:bodyPr>
            <a:normAutofit fontScale="85000" lnSpcReduction="10000"/>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Handling Missing Values</a:t>
            </a:r>
            <a:r>
              <a:rPr lang="en-US" dirty="0">
                <a:effectLst/>
              </a:rPr>
              <a:t> </a:t>
            </a:r>
          </a:p>
          <a:p>
            <a:endParaRPr lang="en-US" dirty="0"/>
          </a:p>
          <a:p>
            <a:pPr marL="0" marR="0">
              <a:spcBef>
                <a:spcPts val="0"/>
              </a:spcBef>
              <a:spcAft>
                <a:spcPts val="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encountered a few missing or inconsistent entries during the cleaning phase. These were handled by either filling them with averages for numerical data or the most common category for categorical values.</a:t>
            </a:r>
          </a:p>
          <a:p>
            <a:pPr marL="0" marR="0">
              <a:spcBef>
                <a:spcPts val="0"/>
              </a:spcBef>
              <a:spcAft>
                <a:spcPts val="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lvl="1"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Exploratory Data Analysis (EDA)</a:t>
            </a: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Using Seaborn and Matplotlib, we plotted graphs like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churn distribution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across age groups, the number of customer service calls, and call charges to identify patterns and trends.</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found that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total minutes spent on customer service calls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correlated strongly with churn, indicating that frustrated customers tended to leave.</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Insight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We also noted that younger customers, especially those with high total day minutes, were more likely to churn.</a:t>
            </a:r>
          </a:p>
          <a:p>
            <a:pPr lvl="1" indent="0">
              <a:buNone/>
            </a:pPr>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F048343-1EA9-44C3-883E-652FAAF0713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553</TotalTime>
  <Words>1695</Words>
  <Application>Microsoft Office PowerPoint</Application>
  <PresentationFormat>Widescreen</PresentationFormat>
  <Paragraphs>101</Paragraphs>
  <Slides>20</Slides>
  <Notes>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Aptos</vt:lpstr>
      <vt:lpstr>Aptos Black</vt:lpstr>
      <vt:lpstr>Arial</vt:lpstr>
      <vt:lpstr>Calibri</vt:lpstr>
      <vt:lpstr>Calibri Light</vt:lpstr>
      <vt:lpstr>Courier New</vt:lpstr>
      <vt:lpstr>Slack-Lato</vt:lpstr>
      <vt:lpstr>Source Sans Pro</vt:lpstr>
      <vt:lpstr>Symbol</vt:lpstr>
      <vt:lpstr>Wingdings</vt:lpstr>
      <vt:lpstr>Custom</vt:lpstr>
      <vt:lpstr>Telecom Churn Prediction</vt:lpstr>
      <vt:lpstr>PowerPoint Presentation</vt:lpstr>
      <vt:lpstr>How does predicting churn relate to the telecommunications industry?</vt:lpstr>
      <vt:lpstr>Data Overview</vt:lpstr>
      <vt:lpstr>  Source: A Kaggle competition for predicting customer churn for a telecoms company.   Kaggle. (2020). Customer Churn Prediction 2020 [Dataset]. Kaggle. Retrieved from [URL]</vt:lpstr>
      <vt:lpstr>Structure of The data</vt:lpstr>
      <vt:lpstr>Overview of Data Collection, Cleanup, and Exploration</vt:lpstr>
      <vt:lpstr>Issues Faced and Solutions</vt:lpstr>
      <vt:lpstr>Data Importation and Preparation </vt:lpstr>
      <vt:lpstr>Results / Conclusions of the analysis</vt:lpstr>
      <vt:lpstr>PowerPoint Presentation</vt:lpstr>
      <vt:lpstr>Results / Conclusions of the analysis</vt:lpstr>
      <vt:lpstr>PowerPoint Presentation</vt:lpstr>
      <vt:lpstr>Results / Conclusions of the analysis</vt:lpstr>
      <vt:lpstr>PowerPoint Presentation</vt:lpstr>
      <vt:lpstr>Results / Conclusions of the analysis</vt:lpstr>
      <vt:lpstr>PowerPoint Presentation</vt:lpstr>
      <vt:lpstr>Potential next steps</vt:lpstr>
      <vt:lpstr>Prediction results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Cody Lerch</dc:creator>
  <cp:lastModifiedBy>Cody Lerch</cp:lastModifiedBy>
  <cp:revision>5</cp:revision>
  <dcterms:created xsi:type="dcterms:W3CDTF">2024-09-09T17:21:26Z</dcterms:created>
  <dcterms:modified xsi:type="dcterms:W3CDTF">2024-09-11T01:18:09Z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